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2" r:id="rId1"/>
  </p:sldMasterIdLst>
  <p:notesMasterIdLst>
    <p:notesMasterId r:id="rId17"/>
  </p:notesMasterIdLst>
  <p:sldIdLst>
    <p:sldId id="299" r:id="rId2"/>
    <p:sldId id="348" r:id="rId3"/>
    <p:sldId id="349" r:id="rId4"/>
    <p:sldId id="298" r:id="rId5"/>
    <p:sldId id="339" r:id="rId6"/>
    <p:sldId id="300" r:id="rId7"/>
    <p:sldId id="334" r:id="rId8"/>
    <p:sldId id="346" r:id="rId9"/>
    <p:sldId id="341" r:id="rId10"/>
    <p:sldId id="302" r:id="rId11"/>
    <p:sldId id="344" r:id="rId12"/>
    <p:sldId id="347" r:id="rId13"/>
    <p:sldId id="328" r:id="rId14"/>
    <p:sldId id="342" r:id="rId15"/>
    <p:sldId id="263" r:id="rId16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0066"/>
    <a:srgbClr val="660033"/>
    <a:srgbClr val="DE0000"/>
    <a:srgbClr val="FF5353"/>
    <a:srgbClr val="CC3399"/>
    <a:srgbClr val="892EA2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8" autoAdjust="0"/>
    <p:restoredTop sz="94466" autoAdjust="0"/>
  </p:normalViewPr>
  <p:slideViewPr>
    <p:cSldViewPr>
      <p:cViewPr>
        <p:scale>
          <a:sx n="71" d="100"/>
          <a:sy n="71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6765C31-02B5-4802-A8F5-60448DDA3F97}" type="datetimeFigureOut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6A3DD76-6FBC-45AB-A16D-2C5D770E2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964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21D45-D72D-4D45-BA87-8FFCAA19C0C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49F10-8BAE-4EB9-9D57-0BAD231920EA}" type="datetime1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9E2DE-31FD-416E-B6F4-29472CBE4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8A386-2C84-4350-9CB3-5BFF6366A8F9}" type="datetime1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D0A19-A18A-4E66-932E-4EC6DB98B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FABB2-08ED-4BCC-B493-AE68684F51B9}" type="datetime1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43AC3-91BC-47A4-BB88-53C654FC1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B203E-1089-48E0-AF2A-3386C87047E1}" type="datetime1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0EB97-EC45-477B-9BD2-F1915E309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695C0-0FC9-4901-AE7E-482953F02E3C}" type="datetime1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1A731-1819-42AD-838F-A381A236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EC39D-0637-402F-9F81-C6046EF7A980}" type="datetime1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08053-D46D-431A-AE67-6B41638C5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F274-1F77-4A82-9888-AC891134FE9A}" type="datetime1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A227-EC33-4BDC-8348-F359CBE08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8307B-2D62-4645-ACC0-AE3EEFCAF97B}" type="datetime1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B7DBF-2EFD-4700-B07F-B28AB515A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960B8-289F-46ED-AA82-2637CD767322}" type="datetime1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B89E-D881-449D-98B3-36C26E8F2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86038-FF71-4B4A-814E-30CB85C987C8}" type="datetime1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1BC28-25B8-449C-B0E8-36443C8DE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3C8EE-82F1-4107-B856-E4138F5A3928}" type="datetime1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70928-1C47-4D28-9742-52BD13D84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EC99CB-0FE7-40BF-A958-7F885D9A606F}" type="datetime1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1F61AC-EED5-4946-8FB8-F6CD4F6DA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3" r:id="rId1"/>
    <p:sldLayoutId id="2147484654" r:id="rId2"/>
    <p:sldLayoutId id="2147484655" r:id="rId3"/>
    <p:sldLayoutId id="2147484656" r:id="rId4"/>
    <p:sldLayoutId id="2147484657" r:id="rId5"/>
    <p:sldLayoutId id="2147484658" r:id="rId6"/>
    <p:sldLayoutId id="2147484659" r:id="rId7"/>
    <p:sldLayoutId id="2147484660" r:id="rId8"/>
    <p:sldLayoutId id="2147484661" r:id="rId9"/>
    <p:sldLayoutId id="2147484662" r:id="rId10"/>
    <p:sldLayoutId id="214748466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s_133@edu54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75" y="333375"/>
            <a:ext cx="8442325" cy="1800225"/>
          </a:xfrm>
        </p:spPr>
        <p:txBody>
          <a:bodyPr rtlCol="0">
            <a:normAutofit fontScale="90000"/>
          </a:bodyPr>
          <a:lstStyle/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> 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 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611560" y="115888"/>
            <a:ext cx="8208590" cy="6646862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Новосибирска 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133 комбинированного вида»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630071, г. Новосибирск, ул. Филатова,7 а, тел 341-31-12</a:t>
            </a:r>
          </a:p>
          <a:p>
            <a:pPr marL="0" indent="0" algn="ctr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_133@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edu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54.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Родительское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собрание  гр. «Колокольчик»</a:t>
            </a:r>
          </a:p>
          <a:p>
            <a:pPr marL="0" lv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«Образовательная программа ДОУ»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Сойнова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И.Н.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Пилипович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 2021г.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CB9F4-00E6-404C-BB7E-5A1665631238}" type="slidenum">
              <a:rPr lang="ru-RU"/>
              <a:pPr>
                <a:defRPr/>
              </a:pPr>
              <a:t>1</a:t>
            </a:fld>
            <a:endParaRPr lang="ru-RU"/>
          </a:p>
        </p:txBody>
      </p:sp>
      <p:pic>
        <p:nvPicPr>
          <p:cNvPr id="3077" name="Рисунок 7" descr="MCj0428261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0272" y="1984066"/>
            <a:ext cx="1691680" cy="21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Персональный сайт - Родителям о ФГТ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5616" y="4530886"/>
            <a:ext cx="1500167" cy="14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Дима\Desktop\фото с телефона\IMG_20210201_0708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14" y="3284984"/>
            <a:ext cx="1675673" cy="24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258888" y="115888"/>
            <a:ext cx="7046912" cy="5762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ОБЛАСТИ: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sz="half" idx="1"/>
          </p:nvPr>
        </p:nvSpPr>
        <p:spPr>
          <a:xfrm>
            <a:off x="250825" y="765175"/>
            <a:ext cx="4249738" cy="5962650"/>
          </a:xfrm>
        </p:spPr>
        <p:txBody>
          <a:bodyPr/>
          <a:lstStyle/>
          <a:p>
            <a:pPr marL="44450" indent="0" algn="just">
              <a:buFont typeface="Georgia" pitchFamily="18" charset="0"/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 </a:t>
            </a:r>
          </a:p>
          <a:p>
            <a:pPr marL="44450" indent="0" algn="just">
              <a:buFont typeface="Georgia" pitchFamily="18" charset="0"/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развитие </a:t>
            </a:r>
          </a:p>
          <a:p>
            <a:pPr marL="44450" indent="0" algn="just">
              <a:buFont typeface="Georgia" pitchFamily="18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формирование позитивных установок к различным видам труда и творчества; формирование основ безопасного поведения в быту, социуме, природе.</a:t>
            </a:r>
          </a:p>
        </p:txBody>
      </p:sp>
      <p:sp>
        <p:nvSpPr>
          <p:cNvPr id="11268" name="Объект 3"/>
          <p:cNvSpPr>
            <a:spLocks noGrp="1"/>
          </p:cNvSpPr>
          <p:nvPr>
            <p:ph sz="half" idx="2"/>
          </p:nvPr>
        </p:nvSpPr>
        <p:spPr>
          <a:xfrm>
            <a:off x="4643438" y="765175"/>
            <a:ext cx="4316412" cy="5962650"/>
          </a:xfrm>
        </p:spPr>
        <p:txBody>
          <a:bodyPr/>
          <a:lstStyle/>
          <a:p>
            <a:pPr marL="44450" indent="0" algn="just">
              <a:buFont typeface="Georgia" pitchFamily="18" charset="0"/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Познавательное развитие </a:t>
            </a:r>
          </a:p>
          <a:p>
            <a:pPr marL="44450" indent="0" algn="just">
              <a:buFont typeface="Georgia" pitchFamily="18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88913"/>
            <a:ext cx="8353425" cy="6553200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Речевое развитие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предполагает развитие предпосылок ценностно- 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 модельной, музыкальной и др.).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саморегуляции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53634-1929-41F8-B127-27E455CBD0AC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 bwMode="auto">
          <a:xfrm>
            <a:off x="-914369" y="0"/>
            <a:ext cx="10058369" cy="707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53634-1929-41F8-B127-27E455CBD0AC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810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педагогического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коллектива с  семьями дошкольников: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714488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46037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взаимопознание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взаимодействие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(беседы, собрания, «Дни открытых дверей», анкетирование и т.д.);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взаимоинформирование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(стенды для родителей, буклеты, памятки, выставки детских работ, сообщения родителей о возможных достижениях и неудачах, о поведении детей в семье, их участии в жизни семьи и т.д.);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педагогическое образование родителей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(педагогическое просвещение, участие в обсуждении проблем воспитания конкретного ребенка, изучение педагогической литературы, тренинги, мастер-классы, использование пособий для домашней работы с детьми, домашние задания родителям и детям).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5" descr="C:\Documents and Settings\user\Рабочий стол\Фото\прически\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85850" y="188640"/>
            <a:ext cx="2447925" cy="204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263525" y="228600"/>
            <a:ext cx="8629650" cy="65135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 системы дошкольного </a:t>
            </a: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 в ДОУ:</a:t>
            </a:r>
          </a:p>
          <a:p>
            <a:pPr algn="ctr">
              <a:buFontTx/>
              <a:buNone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933700" y="2768600"/>
            <a:ext cx="2019300" cy="1095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ребенок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838200" y="1295400"/>
            <a:ext cx="1447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семья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3352800" y="1295400"/>
            <a:ext cx="1600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педагоги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838200" y="3048000"/>
            <a:ext cx="1447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условия</a:t>
            </a: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5600700" y="3005138"/>
            <a:ext cx="1905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Взаимодействие</a:t>
            </a:r>
          </a:p>
          <a:p>
            <a:pPr algn="ctr"/>
            <a:r>
              <a:rPr lang="ru-RU" dirty="0"/>
              <a:t>с другими </a:t>
            </a:r>
          </a:p>
          <a:p>
            <a:pPr algn="ctr"/>
            <a:r>
              <a:rPr lang="ru-RU" dirty="0"/>
              <a:t>социумами</a:t>
            </a:r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1066800" y="4481513"/>
            <a:ext cx="1828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Детский </a:t>
            </a:r>
          </a:p>
          <a:p>
            <a:pPr algn="ctr"/>
            <a:r>
              <a:rPr lang="ru-RU" dirty="0"/>
              <a:t>коллектив</a:t>
            </a:r>
          </a:p>
        </p:txBody>
      </p:sp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4814888" y="4710113"/>
            <a:ext cx="1600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Новые </a:t>
            </a:r>
          </a:p>
          <a:p>
            <a:pPr algn="ctr"/>
            <a:r>
              <a:rPr lang="ru-RU" dirty="0"/>
              <a:t>технологии</a:t>
            </a:r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5638800" y="1371600"/>
            <a:ext cx="1676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Сотрудники </a:t>
            </a:r>
          </a:p>
          <a:p>
            <a:pPr algn="ctr"/>
            <a:r>
              <a:rPr lang="ru-RU" dirty="0"/>
              <a:t>детского сада</a:t>
            </a:r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>
            <a:off x="1828800" y="1905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2005013" y="3567113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>
            <a:off x="2895600" y="48768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 flipV="1">
            <a:off x="6172200" y="40386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 flipV="1">
            <a:off x="6477000" y="2133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8" name="Line 17"/>
          <p:cNvSpPr>
            <a:spLocks noChangeShapeType="1"/>
          </p:cNvSpPr>
          <p:nvPr/>
        </p:nvSpPr>
        <p:spPr bwMode="auto">
          <a:xfrm flipH="1" flipV="1">
            <a:off x="4953000" y="182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9" name="Line 18"/>
          <p:cNvSpPr>
            <a:spLocks noChangeShapeType="1"/>
          </p:cNvSpPr>
          <p:nvPr/>
        </p:nvSpPr>
        <p:spPr bwMode="auto">
          <a:xfrm flipH="1" flipV="1">
            <a:off x="2286000" y="1752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0" name="Line 19"/>
          <p:cNvSpPr>
            <a:spLocks noChangeShapeType="1"/>
          </p:cNvSpPr>
          <p:nvPr/>
        </p:nvSpPr>
        <p:spPr bwMode="auto">
          <a:xfrm flipH="1" flipV="1">
            <a:off x="1371600" y="1905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1" name="Line 20"/>
          <p:cNvSpPr>
            <a:spLocks noChangeShapeType="1"/>
          </p:cNvSpPr>
          <p:nvPr/>
        </p:nvSpPr>
        <p:spPr bwMode="auto">
          <a:xfrm flipH="1" flipV="1">
            <a:off x="1676400" y="3657600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2" name="Line 21"/>
          <p:cNvSpPr>
            <a:spLocks noChangeShapeType="1"/>
          </p:cNvSpPr>
          <p:nvPr/>
        </p:nvSpPr>
        <p:spPr bwMode="auto">
          <a:xfrm flipH="1" flipV="1">
            <a:off x="2895600" y="5181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3" name="Line 22"/>
          <p:cNvSpPr>
            <a:spLocks noChangeShapeType="1"/>
          </p:cNvSpPr>
          <p:nvPr/>
        </p:nvSpPr>
        <p:spPr bwMode="auto">
          <a:xfrm flipH="1">
            <a:off x="6415088" y="3914775"/>
            <a:ext cx="685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4" name="Line 23"/>
          <p:cNvSpPr>
            <a:spLocks noChangeShapeType="1"/>
          </p:cNvSpPr>
          <p:nvPr/>
        </p:nvSpPr>
        <p:spPr bwMode="auto">
          <a:xfrm>
            <a:off x="6858000" y="2133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5" name="Line 24"/>
          <p:cNvSpPr>
            <a:spLocks noChangeShapeType="1"/>
          </p:cNvSpPr>
          <p:nvPr/>
        </p:nvSpPr>
        <p:spPr bwMode="auto">
          <a:xfrm flipH="1" flipV="1">
            <a:off x="55626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6" name="Line 25"/>
          <p:cNvSpPr>
            <a:spLocks noChangeShapeType="1"/>
          </p:cNvSpPr>
          <p:nvPr/>
        </p:nvSpPr>
        <p:spPr bwMode="auto">
          <a:xfrm>
            <a:off x="4876800" y="160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7" name="Line 26"/>
          <p:cNvSpPr>
            <a:spLocks noChangeShapeType="1"/>
          </p:cNvSpPr>
          <p:nvPr/>
        </p:nvSpPr>
        <p:spPr bwMode="auto">
          <a:xfrm>
            <a:off x="2286000" y="1524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8" name="Line 27"/>
          <p:cNvSpPr>
            <a:spLocks noChangeShapeType="1"/>
          </p:cNvSpPr>
          <p:nvPr/>
        </p:nvSpPr>
        <p:spPr bwMode="auto">
          <a:xfrm>
            <a:off x="4191000" y="3581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9" name="Line 28"/>
          <p:cNvSpPr>
            <a:spLocks noChangeShapeType="1"/>
          </p:cNvSpPr>
          <p:nvPr/>
        </p:nvSpPr>
        <p:spPr bwMode="auto">
          <a:xfrm flipH="1" flipV="1">
            <a:off x="4572000" y="3833813"/>
            <a:ext cx="990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0" name="Line 29"/>
          <p:cNvSpPr>
            <a:spLocks noChangeShapeType="1"/>
          </p:cNvSpPr>
          <p:nvPr/>
        </p:nvSpPr>
        <p:spPr bwMode="auto">
          <a:xfrm flipV="1">
            <a:off x="2743200" y="3581400"/>
            <a:ext cx="990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1" name="Line 30"/>
          <p:cNvSpPr>
            <a:spLocks noChangeShapeType="1"/>
          </p:cNvSpPr>
          <p:nvPr/>
        </p:nvSpPr>
        <p:spPr bwMode="auto">
          <a:xfrm flipV="1">
            <a:off x="2057400" y="333375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2" name="Line 31"/>
          <p:cNvSpPr>
            <a:spLocks noChangeShapeType="1"/>
          </p:cNvSpPr>
          <p:nvPr/>
        </p:nvSpPr>
        <p:spPr bwMode="auto">
          <a:xfrm>
            <a:off x="2057400" y="1905000"/>
            <a:ext cx="1600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3" name="Line 32"/>
          <p:cNvSpPr>
            <a:spLocks noChangeShapeType="1"/>
          </p:cNvSpPr>
          <p:nvPr/>
        </p:nvSpPr>
        <p:spPr bwMode="auto">
          <a:xfrm>
            <a:off x="4038600" y="1905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4" name="Line 33"/>
          <p:cNvSpPr>
            <a:spLocks noChangeShapeType="1"/>
          </p:cNvSpPr>
          <p:nvPr/>
        </p:nvSpPr>
        <p:spPr bwMode="auto">
          <a:xfrm flipH="1">
            <a:off x="4953000" y="2133600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5" name="Line 34"/>
          <p:cNvSpPr>
            <a:spLocks noChangeShapeType="1"/>
          </p:cNvSpPr>
          <p:nvPr/>
        </p:nvSpPr>
        <p:spPr bwMode="auto">
          <a:xfrm flipH="1" flipV="1">
            <a:off x="4953000" y="3500438"/>
            <a:ext cx="609600" cy="8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6" name="Line 35"/>
          <p:cNvSpPr>
            <a:spLocks noChangeShapeType="1"/>
          </p:cNvSpPr>
          <p:nvPr/>
        </p:nvSpPr>
        <p:spPr bwMode="auto">
          <a:xfrm flipH="1" flipV="1">
            <a:off x="1828800" y="1905000"/>
            <a:ext cx="1447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7" name="Line 36"/>
          <p:cNvSpPr>
            <a:spLocks noChangeShapeType="1"/>
          </p:cNvSpPr>
          <p:nvPr/>
        </p:nvSpPr>
        <p:spPr bwMode="auto">
          <a:xfrm flipH="1">
            <a:off x="2286000" y="3124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8" name="Line 37"/>
          <p:cNvSpPr>
            <a:spLocks noChangeShapeType="1"/>
          </p:cNvSpPr>
          <p:nvPr/>
        </p:nvSpPr>
        <p:spPr bwMode="auto">
          <a:xfrm flipH="1">
            <a:off x="2438400" y="3581400"/>
            <a:ext cx="990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9" name="Line 38"/>
          <p:cNvSpPr>
            <a:spLocks noChangeShapeType="1"/>
          </p:cNvSpPr>
          <p:nvPr/>
        </p:nvSpPr>
        <p:spPr bwMode="auto">
          <a:xfrm>
            <a:off x="4343400" y="3914775"/>
            <a:ext cx="838200" cy="88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70" name="Line 39"/>
          <p:cNvSpPr>
            <a:spLocks noChangeShapeType="1"/>
          </p:cNvSpPr>
          <p:nvPr/>
        </p:nvSpPr>
        <p:spPr bwMode="auto">
          <a:xfrm>
            <a:off x="4953000" y="318135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71" name="Line 40"/>
          <p:cNvSpPr>
            <a:spLocks noChangeShapeType="1"/>
          </p:cNvSpPr>
          <p:nvPr/>
        </p:nvSpPr>
        <p:spPr bwMode="auto">
          <a:xfrm flipV="1">
            <a:off x="4495800" y="21336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72" name="Line 41"/>
          <p:cNvSpPr>
            <a:spLocks noChangeShapeType="1"/>
          </p:cNvSpPr>
          <p:nvPr/>
        </p:nvSpPr>
        <p:spPr bwMode="auto">
          <a:xfrm flipV="1">
            <a:off x="4267200" y="1905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80"/>
            <a:ext cx="9168565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91141" y="2504201"/>
            <a:ext cx="4752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                    </a:t>
            </a:r>
            <a:endParaRPr kumimoji="0" lang="ru-RU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285728"/>
            <a:ext cx="57116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Организационный раздел содержит: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124744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Материально-техническое обеспечение программы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методическими рекомендациями и средствами обучения и воспитания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Учебный план непосредственно-образовательной деятельности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режима пребывания детей в образовательном учреждении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 традиционных событий, праздников, мероприятий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Примерное тематическое планирование работы (6-7 лет)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Примерное календарно-тематическое планирование по обучению грамоте в подготовительной группе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Методическое обеспечение программы</a:t>
            </a:r>
          </a:p>
        </p:txBody>
      </p:sp>
    </p:spTree>
  </p:cSld>
  <p:clrMapOvr>
    <a:masterClrMapping/>
  </p:clrMapOvr>
  <p:transition spd="med" advTm="10140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332656"/>
            <a:ext cx="8515672" cy="6408712"/>
          </a:xfrm>
          <a:extLst/>
        </p:spPr>
        <p:txBody>
          <a:bodyPr rtlCol="0">
            <a:noAutofit/>
          </a:bodyPr>
          <a:lstStyle/>
          <a:p>
            <a:pPr marL="0" lvl="8" indent="0" algn="ctr">
              <a:buFont typeface="Georgia" pitchFamily="18" charset="0"/>
              <a:buNone/>
              <a:defRPr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8" indent="0" algn="ctr"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Спасибо за внимание!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D5DB7-A6F8-4B5F-912B-87EB1E60F61C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6148" name="AutoShape 6" descr="Факторы сохранения физического здоровья: - Картинка 18115/17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2708920"/>
            <a:ext cx="5810272" cy="273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75" y="333375"/>
            <a:ext cx="8442325" cy="1800225"/>
          </a:xfrm>
        </p:spPr>
        <p:txBody>
          <a:bodyPr rtlCol="0">
            <a:normAutofit fontScale="90000"/>
          </a:bodyPr>
          <a:lstStyle/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> 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 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323528" y="115888"/>
            <a:ext cx="7632848" cy="6646862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400" dirty="0" smtClean="0"/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ОСНОВНАЯ  ОБРАЗОВАТЕЛЬНАЯ ПРОГРАММА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ДОШКОЛЬНОГО ОБРАЗОВАНИЯ 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МКДОУ д/с № 133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РАЗРАБОТАНА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СООТВЕТСТВИИ С ФГОС ДО И ПРИМЕРНОЙ ОБРАЗОВАТЕЛЬНОЙ ПРОГРАММЫ ДОШКОЛЬНОГО ОБРАЗОВАНИЯ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«ОТ РОЖДЕНИЯ ДО ШКОЛЫ»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Н.Е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Т.С. Комаровой,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М.А. Васильевой</a:t>
            </a:r>
          </a:p>
          <a:p>
            <a:pPr marL="0" indent="0" algn="just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CB9F4-00E6-404C-BB7E-5A1665631238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3077" name="Рисунок 7" descr="MCj042826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304" y="260649"/>
            <a:ext cx="15716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Персональный сайт - Родителям о ФГТ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5616" y="4941168"/>
            <a:ext cx="150016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86446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 bwMode="auto">
          <a:xfrm>
            <a:off x="0" y="-18774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75" y="333375"/>
            <a:ext cx="8442325" cy="1800225"/>
          </a:xfrm>
        </p:spPr>
        <p:txBody>
          <a:bodyPr rtlCol="0">
            <a:normAutofit fontScale="90000"/>
          </a:bodyPr>
          <a:lstStyle/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> 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 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323528" y="115888"/>
            <a:ext cx="7272808" cy="6646862"/>
          </a:xfrm>
        </p:spPr>
        <p:txBody>
          <a:bodyPr rtlCol="0"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400" dirty="0" smtClean="0"/>
          </a:p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нормативно-управленческий документ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 учреждения, характеризующий специфику содержания образования, особенности организации воспитательно- образовательного процесса, характер оказываемых образовательных услуг.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состоит из трех основных разделов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Целевого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Содержательного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Организационного</a:t>
            </a:r>
          </a:p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трех основных разделов 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включает обязательную часть и часть,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формируемую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участниками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отношений.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CB9F4-00E6-404C-BB7E-5A1665631238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3077" name="Рисунок 7" descr="MCj042826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1332" y="188641"/>
            <a:ext cx="15716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Персональный сайт - Родителям о ФГТ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3717032"/>
            <a:ext cx="150016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Персональный сайт - Родителям о ФГТ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108" y="3717032"/>
            <a:ext cx="150016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466266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188913"/>
            <a:ext cx="8208962" cy="6335712"/>
          </a:xfrm>
        </p:spPr>
        <p:txBody>
          <a:bodyPr rtlCol="0">
            <a:normAutofit/>
          </a:bodyPr>
          <a:lstStyle/>
          <a:p>
            <a:pPr indent="-18288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ПРОГРАММА  СОСТОИТ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Обязательная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Программа «От рождения до школы» Н.Е. Вераксы, Т.С. Комаровой, М.А. Васильевой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менее 60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Вариативная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часть формируемая участниками </a:t>
            </a:r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процесса:  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жизнедеятельности детей  дошкольного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возраста»</a:t>
            </a:r>
            <a:r>
              <a:rPr lang="ru-RU" sz="2400" i="1" dirty="0"/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(Полынова В.К., Дмитренко З.В,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Подопригорова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С.П., Шут И.А.,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Алышева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Н.Г., Жук Л.Н., Кувшинова Л.А., Савельева О.В.,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Софроницкая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О.П., Чечулина Л.М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«Программа  по развитию речи в детском саду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О.С. Ушакова, 2011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более 40%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14982-510F-41F1-8E55-1DA656E0AE34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5124" name="Рисунок 6" descr="C:\Documents and Settings\user\Рабочий стол\Фото\прически\kniga-150x1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908050"/>
            <a:ext cx="8270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v3wall.com/wallpaper/1680_1050/1003/1680_1050_20100310084827287070.jpg"/>
          <p:cNvPicPr>
            <a:picLocks noChangeAspect="1" noChangeArrowheads="1"/>
          </p:cNvPicPr>
          <p:nvPr/>
        </p:nvPicPr>
        <p:blipFill>
          <a:blip r:embed="rId4" cstate="print"/>
          <a:srcRect l="14365" r="2301"/>
          <a:stretch>
            <a:fillRect/>
          </a:stretch>
        </p:blipFill>
        <p:spPr bwMode="auto">
          <a:xfrm flipV="1">
            <a:off x="0" y="6857999"/>
            <a:ext cx="9144000" cy="457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67544" y="260648"/>
            <a:ext cx="604867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57166"/>
            <a:ext cx="7358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Целевой раздел образовательной программы  включает:</a:t>
            </a:r>
          </a:p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000240"/>
            <a:ext cx="6429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Пояснительную записку.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Цели и задачи реализации Программы.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Принципы и подходы к формированию Программы.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Характеристики особенностей развития детей  дошкольного возраста.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Планируемые результаты освоения программы</a:t>
            </a:r>
            <a:endParaRPr lang="ru-RU" sz="2400" dirty="0"/>
          </a:p>
        </p:txBody>
      </p:sp>
    </p:spTree>
  </p:cSld>
  <p:clrMapOvr>
    <a:masterClrMapping/>
  </p:clrMapOvr>
  <p:transition spd="med" advTm="10140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8651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предполагает: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8435975" cy="5327650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начала освоения детьми содержания образовательных областей на любом этапе ее реализации: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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ранний возраст (до 3 лет)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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младший дошкольный возраст (3-4 года)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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средний дошкольный возраст (4-5 лет)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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дошкольный возраст (5-6 лет)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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на пороге школы (6-7 лет)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учитывает индивидуальные потребности ребенка, связанные с его жизненной ситуацией и состоянием здоровья, определяющие особые условия получения им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образования,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потребности отдельных категорий детей, в том числе с ограниченными возможностями здоровья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9B237-8EBD-4691-A68D-D1CEEB3E823B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9263" y="1989138"/>
            <a:ext cx="19494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Настя\Desktop\1111\с интернета\шаблон 2\шаблон 2 в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628507"/>
            <a:ext cx="87154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Целью программы является: 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к обучению в школе, обеспечение безопасности жизнедеятельности дошкольника.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Персональный сайт - Родителям о ФГТ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7832" y="5414159"/>
            <a:ext cx="1500167" cy="14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Объект 1"/>
          <p:cNvSpPr>
            <a:spLocks noGrp="1"/>
          </p:cNvSpPr>
          <p:nvPr>
            <p:ph sz="half" idx="1"/>
          </p:nvPr>
        </p:nvSpPr>
        <p:spPr>
          <a:xfrm>
            <a:off x="539750" y="260350"/>
            <a:ext cx="7127875" cy="1168386"/>
          </a:xfrm>
        </p:spPr>
        <p:txBody>
          <a:bodyPr rtlCol="0">
            <a:normAutofit fontScale="70000" lnSpcReduction="20000"/>
          </a:bodyPr>
          <a:lstStyle/>
          <a:p>
            <a:pPr marL="4445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Задачами  программы  являются:</a:t>
            </a:r>
          </a:p>
        </p:txBody>
      </p:sp>
      <p:sp>
        <p:nvSpPr>
          <p:cNvPr id="11268" name="Объект 2"/>
          <p:cNvSpPr>
            <a:spLocks noGrp="1"/>
          </p:cNvSpPr>
          <p:nvPr>
            <p:ph sz="half" idx="2"/>
          </p:nvPr>
        </p:nvSpPr>
        <p:spPr>
          <a:xfrm>
            <a:off x="323528" y="692696"/>
            <a:ext cx="8640960" cy="6503794"/>
          </a:xfrm>
        </p:spPr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None/>
              <a:defRPr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охрана и укрепление физического и психического здоровья детей, в том числе их эмоционального благополучия;</a:t>
            </a:r>
            <a:r>
              <a:rPr lang="ru-RU" sz="2400" dirty="0"/>
              <a:t> </a:t>
            </a:r>
            <a:endParaRPr lang="ru-RU" sz="2400" dirty="0" smtClean="0"/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детей в соответствии с их возрастными и индивидуальными особенностями и склонностями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общей культуры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воспитанников, развитие их социальных, нравственных, эстетических, интеллектуальных, физических качеств, инициативности, самостоятельности и ответственности ребёнка,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предпосылок учебной деятельности;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 психолого-педагогической поддержки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воспитанника и повысить компетентность родителей в вопросах развития и образования, охраны и укрепления здоровья детей;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в работе детского сада и начальной школы преемственности, исключающей умственные и физические перегрузки в содержании образования детей дошкольного возраста, обеспечивающей отсутствие давления предметного обучения;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устранения речевых недостатков у детей старшего дошкольного возраста с нарушениями речи и осуществления своевременного и полноценного личностного развития, обеспечения эмоционального благополучия посредством интеграции содержания образования и организации взаимодействия субъектов образовательного процесса;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использования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разнообразных видов детской деятельности, их интеграция в целях повышения эффективности образовательного процесса;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развития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личности, мотивации и способностей детей в различных видах деятельности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охватывание следующих структурных единиц, представляющих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определенные направления развития и образования детей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958AD-F453-47D0-A7F6-A032AD97F404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10" name="Picture 2" descr="Персональный сайт - Родителям о ФГТ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360" y="4797153"/>
            <a:ext cx="128687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53634-1929-41F8-B127-27E455CBD0AC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810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освоения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Программы: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714488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Результатами освоения программы являются целевые ориентиры дошкольного образования, которые представляют собой социально-нормативные возрастные характеристики возможных достижений ребенка. </a:t>
            </a:r>
          </a:p>
        </p:txBody>
      </p:sp>
      <p:pic>
        <p:nvPicPr>
          <p:cNvPr id="10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67744" y="3645024"/>
            <a:ext cx="5137836" cy="292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DB89E-D881-449D-98B3-36C26E8F286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3" name="Picture 2" descr="C:\Users\Настя\Desktop\1111\с интернета\шаблон 2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896444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1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Содержательный  раздел программы включает: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00172"/>
            <a:ext cx="97869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Описание образовательной деятельности: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Образовательная область «Физическое развитие».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Образовательная область «Социально-коммуникативное развитие»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Образовательная область «Развитие речи»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Образовательная область «Познавательное развитие»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Образовательная область «Художественно-эстетическое развитие»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Описание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вариативных форм Программы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Систему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работы с детьми  старшего дошкольного возраста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Способы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направления поддержки детской инициативы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Региональный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компонент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Коррекционную работу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ДОУ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Особенности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взаимодействия с семьями воспитанников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3541</TotalTime>
  <Words>1319</Words>
  <Application>Microsoft Office PowerPoint</Application>
  <PresentationFormat>Экран (4:3)</PresentationFormat>
  <Paragraphs>151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    </vt:lpstr>
      <vt:lpstr>            </vt:lpstr>
      <vt:lpstr>            </vt:lpstr>
      <vt:lpstr>Презентация PowerPoint</vt:lpstr>
      <vt:lpstr>Презентация PowerPoint</vt:lpstr>
      <vt:lpstr>Программа предполагает:</vt:lpstr>
      <vt:lpstr>Презентация PowerPoint</vt:lpstr>
      <vt:lpstr>Планируемые результаты освоения  Программы: </vt:lpstr>
      <vt:lpstr>Презентация PowerPoint</vt:lpstr>
      <vt:lpstr>ОБРАЗОВАТЕЛЬНЫЕ ОБЛАСТИ:</vt:lpstr>
      <vt:lpstr>Презентация PowerPoint</vt:lpstr>
      <vt:lpstr> Взаимодействие педагогического  коллектива с  семьями дошкольников: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ДОШКОЛЬНИКОВ НА ЗАНЯТИЯХ НЕТРАДИЦИОННОГО РИСОВАНИЯ Выпускная квалификационная работа</dc:title>
  <dc:creator>Admin</dc:creator>
  <cp:lastModifiedBy>Татьяна</cp:lastModifiedBy>
  <cp:revision>363</cp:revision>
  <cp:lastPrinted>2016-02-28T13:48:17Z</cp:lastPrinted>
  <dcterms:created xsi:type="dcterms:W3CDTF">2011-03-14T14:54:21Z</dcterms:created>
  <dcterms:modified xsi:type="dcterms:W3CDTF">2021-11-03T14:50:31Z</dcterms:modified>
</cp:coreProperties>
</file>